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91" r:id="rId3"/>
    <p:sldId id="265" r:id="rId4"/>
    <p:sldId id="304" r:id="rId5"/>
    <p:sldId id="316" r:id="rId6"/>
    <p:sldId id="317" r:id="rId7"/>
    <p:sldId id="305" r:id="rId8"/>
    <p:sldId id="321" r:id="rId9"/>
    <p:sldId id="306" r:id="rId10"/>
    <p:sldId id="320" r:id="rId11"/>
    <p:sldId id="318" r:id="rId12"/>
    <p:sldId id="319" r:id="rId13"/>
    <p:sldId id="322" r:id="rId14"/>
    <p:sldId id="260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>
      <p:cViewPr varScale="1">
        <p:scale>
          <a:sx n="111" d="100"/>
          <a:sy n="111" d="100"/>
        </p:scale>
        <p:origin x="619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B5DC2-7B04-4967-A02A-B2B33525F6A5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80654-FCC1-4DA7-9891-D18CB465A9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954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5D624-52A5-4C9C-99F1-0619D888636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76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8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72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5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85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619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269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49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81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846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41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23A5C-B2AA-47A9-931C-E5D6751E85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6BCFF-5012-430C-B6A9-D9A92C62F3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5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31590"/>
            <a:ext cx="8136903" cy="2862292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algn="ctr" defTabSz="685800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Основные направления развития олимпиадного движения в Республике Татарстан в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первом полугодии                2019-2020 учебного года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endParaRPr lang="ru-RU" sz="3600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3258919"/>
            <a:ext cx="51480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Исламова Гульнара </a:t>
            </a:r>
            <a:r>
              <a:rPr lang="ru-RU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Ильдаровна, </a:t>
            </a:r>
            <a:endParaRPr lang="ru-RU" b="1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иректор Республиканского олимпиадного центра Министерства образования и науки Республики Татарстан</a:t>
            </a:r>
            <a:endParaRPr lang="ru-RU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99591" y="110066"/>
            <a:ext cx="8117409" cy="517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План проведения олимпиад и конкурсов </a:t>
            </a:r>
            <a:endParaRPr lang="ru-RU" sz="16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дошкольников и школьников 1-6 класс </a:t>
            </a:r>
            <a:r>
              <a:rPr 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2019-2020 учебный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79512" y="766606"/>
          <a:ext cx="8712968" cy="3972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9555"/>
                <a:gridCol w="7443413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Мероприятие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16024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               Сентябрь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102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1-30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экологический конкурс   для дошкольников и школьников «Светлячок»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творческий конкурс для дошкольников и школьников 1-6 классов «Секрет письма»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02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творческий конкурс для дошкольников 6-7 лет и школьников 1-6 классов «</a:t>
                      </a:r>
                      <a:r>
                        <a:rPr lang="ru-RU" sz="900" dirty="0" err="1">
                          <a:effectLst/>
                        </a:rPr>
                        <a:t>Матур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язу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серлэре</a:t>
                      </a:r>
                      <a:r>
                        <a:rPr lang="ru-RU" sz="900" dirty="0">
                          <a:effectLst/>
                        </a:rPr>
                        <a:t>!»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21-22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для школьников   1-5 классов «Мир вокруг нас»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28-29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парных работ для школьников 1-5 классов «Мы вместе»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92772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               Октябрь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5-6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математике для младших школьников «Математический марафон»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19-20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литературе для школьников 2-6 классов «Литературный   марафон»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26-27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среди команд школьников 1-5 классов «Одна команда»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9394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                Ноябрь 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102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английскому языку для школьников 2-6 классов «Учу английский» (</a:t>
                      </a:r>
                      <a:r>
                        <a:rPr lang="en-US" sz="900" dirty="0">
                          <a:effectLst/>
                        </a:rPr>
                        <a:t>Speak English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02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татарскому языку для школьников 2-6 классов «Учу татарский» (</a:t>
                      </a:r>
                      <a:r>
                        <a:rPr lang="ru-RU" sz="900" dirty="0" err="1">
                          <a:effectLst/>
                        </a:rPr>
                        <a:t>Татарча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ойрэнэм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9-10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предметная олимпиада по математике для младших школьников «Эверест»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02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12-13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предметная олимпиада по русскому языку и литературе для младших школьников «Эверест»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19-20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предметная олимпиада по окружающему миру для младших школьников «Эверест»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02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23-25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предметная олимпиада по изобразительному искусству и технологии для школьников 1-6 классов «Эверест»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 ноября-1 декабря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среди команд школьников 1-5 классов «Звезда»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5713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             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Декабрь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51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литературный конкурс «Зимняя сказка»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7-8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для младших школьников «</a:t>
                      </a:r>
                      <a:r>
                        <a:rPr lang="ru-RU" sz="900" dirty="0" err="1">
                          <a:effectLst/>
                        </a:rPr>
                        <a:t>ЛИМон</a:t>
                      </a:r>
                      <a:r>
                        <a:rPr lang="ru-RU" sz="900" dirty="0">
                          <a:effectLst/>
                        </a:rPr>
                        <a:t>» (логика, информатика, математика)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10-28 декабря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творческий конкурс для детей с   ОВЗ и детей-инвалидов «Снежинка»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14-15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для школьников 2-6 классов «Родник» (татарский</a:t>
                      </a:r>
                      <a:r>
                        <a:rPr lang="ru-RU" sz="900" dirty="0" smtClean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творческий конкурс для дошкольников и школьников 1-6 классов «Скоро новый год!»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99591" y="110066"/>
            <a:ext cx="8117409" cy="517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План проведения олимпиад и конкурсов </a:t>
            </a:r>
            <a:endParaRPr lang="ru-RU" sz="16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дошкольников и школьников 1-6 класс </a:t>
            </a:r>
            <a:r>
              <a:rPr lang="ru-RU" sz="1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2019-2020 учебный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79512" y="766606"/>
          <a:ext cx="8712968" cy="3956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9555"/>
                <a:gridCol w="7443413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Мероприятие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5713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                 Январь 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/>
                </a:tc>
              </a:tr>
              <a:tr h="51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1-30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конкурс «</a:t>
                      </a:r>
                      <a:r>
                        <a:rPr lang="ru-RU" sz="900" dirty="0" err="1">
                          <a:effectLst/>
                        </a:rPr>
                        <a:t>КроссвордУм</a:t>
                      </a:r>
                      <a:r>
                        <a:rPr lang="ru-RU" sz="900" dirty="0">
                          <a:effectLst/>
                        </a:rPr>
                        <a:t>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1542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25-26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чтению для младших школьников «Живое слово»</a:t>
                      </a:r>
                    </a:p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чтению для младших школьников «Мин </a:t>
                      </a:r>
                      <a:r>
                        <a:rPr lang="ru-RU" sz="900" dirty="0" err="1">
                          <a:effectLst/>
                        </a:rPr>
                        <a:t>кулыма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китап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 smtClean="0">
                          <a:effectLst/>
                        </a:rPr>
                        <a:t>алам</a:t>
                      </a:r>
                      <a:r>
                        <a:rPr lang="ru-RU" sz="900" dirty="0" smtClean="0">
                          <a:effectLst/>
                        </a:rPr>
                        <a:t>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5713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Февраль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51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для дошкольников «Ученый малыш»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8-9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мета предметная олимпиада для школьников 1-4 классов «Одаренный ребенок»  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15-16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математике для школьников 1-6 классов «Эрудит»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русскому языку для школьников 1-6 классов «Эрудит»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5713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9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Март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23900" algn="l"/>
                        </a:tabLst>
                      </a:pP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литературе для школьников 1-6 классов «Эрудит»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14-15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окружающему миру для школьников 1-4 классов «Эрудит»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английскому языку для школьников 2-6 классов «Эрудит»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татарскому языку для школьников 1-6 классов «Эрудит»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51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28-29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для дошкольников «Юный Эрудит»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5713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9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    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Апрель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1-30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конкурс для детей   с ОВЗ   детей-инвалидов «Радуга творчества» 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4-5 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проектных и исследовательских работ учащихся 1-6 классов «Первые шаги в науку»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4-5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агитбригад для школьников   1-6 классов «Земля-наш дом»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11-12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среди команд школьников 1-5 классов «</a:t>
                      </a:r>
                      <a:r>
                        <a:rPr lang="ru-RU" sz="900" dirty="0" smtClean="0">
                          <a:effectLst/>
                        </a:rPr>
                        <a:t>Интеллект»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Республиканская олимпиада по физической культуре для школьников 1-6 классов «Быстрее. Выше. Умнее»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конкурс – выставка творческих работ школьников 1-6 классов «Своими руками»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25713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9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effectLst/>
                        </a:rPr>
                        <a:t>Май</a:t>
                      </a: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>
                    <a:solidFill>
                      <a:srgbClr val="4F81BD"/>
                    </a:solidFill>
                  </a:tcPr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 апреля-10 мая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конкурс для дошкольников и школьников «Герои Родины»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  <a:tr h="77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15 </a:t>
                      </a:r>
                      <a:r>
                        <a:rPr lang="ru-RU" sz="900" dirty="0" smtClean="0">
                          <a:effectLst/>
                        </a:rPr>
                        <a:t>апреля-18 </a:t>
                      </a:r>
                      <a:r>
                        <a:rPr lang="ru-RU" sz="900" dirty="0">
                          <a:effectLst/>
                        </a:rPr>
                        <a:t>мая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Республиканский заочный конкурс для дошкольников и школьников «В гостях у сказки»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25" marR="77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70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89845"/>
            <a:ext cx="2799330" cy="293722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68609" y="4269432"/>
            <a:ext cx="2861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https://vk.com/rocrt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91" y="3795886"/>
            <a:ext cx="380999" cy="380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111" y="689844"/>
            <a:ext cx="2794645" cy="293722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387128" y="4315598"/>
            <a:ext cx="4664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://instagram.com/republic_olymp_center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95" y="3795886"/>
            <a:ext cx="380405" cy="38099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15230" y="3830636"/>
            <a:ext cx="12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ВКонтакте</a:t>
            </a:r>
            <a:endParaRPr lang="ru-RU" b="1" dirty="0">
              <a:solidFill>
                <a:srgbClr val="5B9BD5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55495" y="3830636"/>
            <a:ext cx="11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</a:t>
            </a:r>
            <a:endParaRPr lang="ru-RU" b="1" dirty="0">
              <a:solidFill>
                <a:srgbClr val="5B9BD5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79513" y="110066"/>
            <a:ext cx="8837488" cy="4109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cap="all" dirty="0">
                <a:solidFill>
                  <a:srgbClr val="002060"/>
                </a:solidFill>
                <a:cs typeface="Times New Roman" panose="02020603050405020304" pitchFamily="18" charset="0"/>
              </a:rPr>
              <a:t>Мы в социальных сетях</a:t>
            </a:r>
          </a:p>
        </p:txBody>
      </p:sp>
    </p:spTree>
    <p:extLst>
      <p:ext uri="{BB962C8B-B14F-4D97-AF65-F5344CB8AC3E}">
        <p14:creationId xmlns:p14="http://schemas.microsoft.com/office/powerpoint/2010/main" val="396668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2039321"/>
            <a:ext cx="61926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СПАСИБО ЗА ВНИМАНИЕ</a:t>
            </a:r>
            <a:r>
              <a:rPr lang="ru-RU" sz="3200" b="1" dirty="0">
                <a:solidFill>
                  <a:srgbClr val="002060"/>
                </a:solidFill>
              </a:rPr>
              <a:t>! ИГЪТИБАРЫГЫЗ ӨЧЕН РӘХМӘТ!</a:t>
            </a:r>
          </a:p>
        </p:txBody>
      </p:sp>
    </p:spTree>
    <p:extLst>
      <p:ext uri="{BB962C8B-B14F-4D97-AF65-F5344CB8AC3E}">
        <p14:creationId xmlns:p14="http://schemas.microsoft.com/office/powerpoint/2010/main" val="35901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580" y="108762"/>
            <a:ext cx="798588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Организационная структура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олимпиадного движения в РТ</a:t>
            </a:r>
            <a:endParaRPr lang="ru-RU" sz="20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28192" y="934765"/>
            <a:ext cx="1944216" cy="64597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Школьный этап ВСОШ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50543" y="938568"/>
            <a:ext cx="2232248" cy="642167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Школьный этап РОШ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4"/>
          <p:cNvSpPr/>
          <p:nvPr/>
        </p:nvSpPr>
        <p:spPr>
          <a:xfrm>
            <a:off x="1287055" y="1802444"/>
            <a:ext cx="2804931" cy="190038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000" b="1" kern="1200" dirty="0" smtClean="0">
                <a:solidFill>
                  <a:srgbClr val="002060"/>
                </a:solidFill>
              </a:rPr>
              <a:t>24 предмета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kern="1200" dirty="0" smtClean="0">
              <a:solidFill>
                <a:srgbClr val="0070C0"/>
              </a:solidFill>
            </a:endParaRPr>
          </a:p>
          <a:p>
            <a:pPr algn="ctr" defTabSz="622300">
              <a:lnSpc>
                <a:spcPct val="90000"/>
              </a:lnSpc>
              <a:spcBef>
                <a:spcPct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Математика; русский язык; </a:t>
            </a:r>
            <a:r>
              <a:rPr lang="ru-RU" sz="1200" b="1" kern="1200" dirty="0" smtClean="0">
                <a:solidFill>
                  <a:srgbClr val="0070C0"/>
                </a:solidFill>
              </a:rPr>
              <a:t>физика</a:t>
            </a:r>
            <a:r>
              <a:rPr lang="ru-RU" sz="1200" b="1" kern="1200" dirty="0">
                <a:solidFill>
                  <a:srgbClr val="0070C0"/>
                </a:solidFill>
              </a:rPr>
              <a:t>; </a:t>
            </a:r>
            <a:r>
              <a:rPr lang="ru-RU" sz="1200" b="1" kern="1200" dirty="0" smtClean="0">
                <a:solidFill>
                  <a:srgbClr val="0070C0"/>
                </a:solidFill>
              </a:rPr>
              <a:t>астрономия</a:t>
            </a:r>
            <a:r>
              <a:rPr lang="ru-RU" sz="1200" b="1" kern="1200" dirty="0">
                <a:solidFill>
                  <a:srgbClr val="0070C0"/>
                </a:solidFill>
              </a:rPr>
              <a:t>; информатика; биология; 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</a:pPr>
            <a:r>
              <a:rPr lang="ru-RU" sz="1200" b="1" kern="1200" dirty="0" smtClean="0">
                <a:solidFill>
                  <a:srgbClr val="0070C0"/>
                </a:solidFill>
              </a:rPr>
              <a:t>экология</a:t>
            </a:r>
            <a:r>
              <a:rPr lang="ru-RU" sz="1200" b="1" kern="1200" dirty="0">
                <a:solidFill>
                  <a:srgbClr val="0070C0"/>
                </a:solidFill>
              </a:rPr>
              <a:t>; </a:t>
            </a:r>
            <a:r>
              <a:rPr lang="ru-RU" sz="1200" b="1" kern="1200" dirty="0" smtClean="0">
                <a:solidFill>
                  <a:srgbClr val="0070C0"/>
                </a:solidFill>
              </a:rPr>
              <a:t>география</a:t>
            </a:r>
            <a:r>
              <a:rPr lang="ru-RU" sz="1200" b="1" kern="1200" dirty="0">
                <a:solidFill>
                  <a:srgbClr val="0070C0"/>
                </a:solidFill>
              </a:rPr>
              <a:t>; </a:t>
            </a:r>
            <a:r>
              <a:rPr lang="ru-RU" sz="1200" b="1" kern="1200" dirty="0" smtClean="0">
                <a:solidFill>
                  <a:srgbClr val="0070C0"/>
                </a:solidFill>
              </a:rPr>
              <a:t>история; обществознание; литература; </a:t>
            </a:r>
            <a:r>
              <a:rPr lang="ru-RU" sz="1200" b="1" dirty="0" smtClean="0">
                <a:solidFill>
                  <a:srgbClr val="0070C0"/>
                </a:solidFill>
              </a:rPr>
              <a:t>английский, </a:t>
            </a:r>
            <a:r>
              <a:rPr lang="ru-RU" sz="1200" b="1" kern="1200" dirty="0" smtClean="0">
                <a:solidFill>
                  <a:srgbClr val="0070C0"/>
                </a:solidFill>
              </a:rPr>
              <a:t>немецкий, французский, китайский, испанский и итальянский языки; технология; физкультура; ОБЖ; МХК (искусство); экономика; право; химия</a:t>
            </a:r>
            <a:endParaRPr lang="ru-RU" sz="1200" kern="1200" dirty="0">
              <a:solidFill>
                <a:srgbClr val="0070C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98068" y="1794959"/>
            <a:ext cx="1872208" cy="6269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</a:rPr>
              <a:t>4-7 классы (математика, русский язык, английский язык)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02281" y="2478690"/>
            <a:ext cx="1872208" cy="6269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</a:rPr>
              <a:t>8 классы (все предметы Всероссийской олимпиады)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12" name="Скругленный прямоугольник 4"/>
          <p:cNvSpPr/>
          <p:nvPr/>
        </p:nvSpPr>
        <p:spPr>
          <a:xfrm>
            <a:off x="5382932" y="3184206"/>
            <a:ext cx="2429428" cy="467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200" b="1" kern="1200" dirty="0" smtClean="0">
                <a:solidFill>
                  <a:srgbClr val="0070C0"/>
                </a:solidFill>
              </a:rPr>
              <a:t>4-11 </a:t>
            </a:r>
            <a:r>
              <a:rPr lang="ru-RU" sz="1200" b="1" kern="1200" dirty="0" err="1" smtClean="0">
                <a:solidFill>
                  <a:srgbClr val="0070C0"/>
                </a:solidFill>
              </a:rPr>
              <a:t>кл</a:t>
            </a:r>
            <a:r>
              <a:rPr lang="ru-RU" sz="1200" b="1" kern="1200" dirty="0" smtClean="0">
                <a:solidFill>
                  <a:srgbClr val="0070C0"/>
                </a:solidFill>
              </a:rPr>
              <a:t>.: Родные языки и литература, </a:t>
            </a:r>
            <a:r>
              <a:rPr lang="ru-RU" sz="1200" b="1" dirty="0">
                <a:solidFill>
                  <a:srgbClr val="0070C0"/>
                </a:solidFill>
              </a:rPr>
              <a:t>арабский, турецкий </a:t>
            </a:r>
            <a:endParaRPr lang="ru-RU" sz="1200" b="1" kern="1200" dirty="0">
              <a:solidFill>
                <a:srgbClr val="0070C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05811" y="3702826"/>
            <a:ext cx="2146509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</a:rPr>
              <a:t>8-11 </a:t>
            </a:r>
            <a:r>
              <a:rPr lang="ru-RU" sz="1200" b="1" dirty="0" err="1" smtClean="0">
                <a:solidFill>
                  <a:srgbClr val="0070C0"/>
                </a:solidFill>
              </a:rPr>
              <a:t>кл</a:t>
            </a:r>
            <a:r>
              <a:rPr lang="ru-RU" sz="1200" b="1" dirty="0" smtClean="0">
                <a:solidFill>
                  <a:srgbClr val="0070C0"/>
                </a:solidFill>
              </a:rPr>
              <a:t>.: история Татарстана и татарского народа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32880" y="4278890"/>
            <a:ext cx="2146509" cy="2370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</a:rPr>
              <a:t>9-11 </a:t>
            </a:r>
            <a:r>
              <a:rPr lang="ru-RU" sz="1200" b="1" dirty="0" err="1" smtClean="0">
                <a:solidFill>
                  <a:srgbClr val="0070C0"/>
                </a:solidFill>
              </a:rPr>
              <a:t>кл</a:t>
            </a:r>
            <a:r>
              <a:rPr lang="ru-RU" sz="1200" b="1" dirty="0" smtClean="0">
                <a:solidFill>
                  <a:srgbClr val="0070C0"/>
                </a:solidFill>
              </a:rPr>
              <a:t>.: геология</a:t>
            </a:r>
            <a:endParaRPr lang="ru-RU" sz="1200" b="1" dirty="0">
              <a:solidFill>
                <a:srgbClr val="0070C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5074720" y="1586651"/>
            <a:ext cx="1338" cy="281077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098842" y="2120572"/>
            <a:ext cx="181760" cy="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092186" y="2801022"/>
            <a:ext cx="181760" cy="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076056" y="3434552"/>
            <a:ext cx="181760" cy="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076056" y="3952547"/>
            <a:ext cx="181760" cy="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065420" y="4397428"/>
            <a:ext cx="162541" cy="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42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1909" y="123479"/>
            <a:ext cx="6627681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Муниципальный этап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Республиканских и Всероссийских олимпиад </a:t>
            </a: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2336250" y="987574"/>
            <a:ext cx="4820821" cy="50434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ноября – 21 декабря 2019 года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4207137"/>
            <a:ext cx="6704542" cy="378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канирование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по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русскому языку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394445"/>
            <a:ext cx="3225023" cy="31935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5987" t="27552" r="11407" b="22291"/>
          <a:stretch/>
        </p:blipFill>
        <p:spPr>
          <a:xfrm>
            <a:off x="4298800" y="1997268"/>
            <a:ext cx="4661973" cy="2100942"/>
          </a:xfrm>
          <a:prstGeom prst="rect">
            <a:avLst/>
          </a:prstGeom>
        </p:spPr>
      </p:pic>
      <p:sp>
        <p:nvSpPr>
          <p:cNvPr id="13" name="Скругленный прямоугольник 4"/>
          <p:cNvSpPr/>
          <p:nvPr/>
        </p:nvSpPr>
        <p:spPr>
          <a:xfrm>
            <a:off x="4139952" y="1465904"/>
            <a:ext cx="4820821" cy="50434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400" b="1" kern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анализа по итогам представления отсканированных работ</a:t>
            </a:r>
          </a:p>
        </p:txBody>
      </p:sp>
    </p:spTree>
    <p:extLst>
      <p:ext uri="{BB962C8B-B14F-4D97-AF65-F5344CB8AC3E}">
        <p14:creationId xmlns:p14="http://schemas.microsoft.com/office/powerpoint/2010/main" val="997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909" y="123479"/>
            <a:ext cx="6627681" cy="130035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Система работы с протоколами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муниципального этапа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олимпиад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школьников в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2019-2020 учебном году</a:t>
            </a:r>
          </a:p>
          <a:p>
            <a:pPr algn="ctr">
              <a:defRPr/>
            </a:pP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http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://olymp.odkzn.ru</a:t>
            </a: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8357" t="25899" r="27551" b="23265"/>
          <a:stretch/>
        </p:blipFill>
        <p:spPr>
          <a:xfrm>
            <a:off x="395536" y="1635646"/>
            <a:ext cx="3993102" cy="2589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3862" t="34300" r="33795" b="14601"/>
          <a:stretch/>
        </p:blipFill>
        <p:spPr>
          <a:xfrm>
            <a:off x="4932040" y="1633029"/>
            <a:ext cx="3384375" cy="268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772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20072" y="1858964"/>
            <a:ext cx="3672408" cy="283923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Участники апробации:</a:t>
            </a:r>
          </a:p>
          <a:p>
            <a:pPr algn="ctr">
              <a:defRPr/>
            </a:pPr>
            <a:endParaRPr lang="ru-RU" sz="2000" b="1" dirty="0" smtClean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МАОУ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«Лицей-интернат № 2» Московского района </a:t>
            </a:r>
            <a:r>
              <a:rPr lang="ru-RU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г.Казани</a:t>
            </a: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МАОУ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«Гимназия № 19» Приволжского района </a:t>
            </a:r>
            <a:r>
              <a:rPr lang="ru-RU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г.Казани</a:t>
            </a:r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25" t="18200" r="18150" b="9409"/>
          <a:stretch/>
        </p:blipFill>
        <p:spPr>
          <a:xfrm>
            <a:off x="539552" y="1851670"/>
            <a:ext cx="4248472" cy="26810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5969" y="275879"/>
            <a:ext cx="8295426" cy="156781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Модуль </a:t>
            </a:r>
            <a:r>
              <a:rPr lang="ru-RU" sz="2000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«Мои олимпиады» </a:t>
            </a:r>
            <a:r>
              <a:rPr lang="ru-RU" sz="20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в государственной </a:t>
            </a:r>
            <a:r>
              <a:rPr lang="ru-RU" sz="2000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информационной системе «Электронное </a:t>
            </a:r>
            <a:r>
              <a:rPr lang="ru-RU" sz="2000" b="1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образование в Республике </a:t>
            </a:r>
            <a:r>
              <a:rPr lang="ru-RU" sz="2000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Татарстан» </a:t>
            </a:r>
            <a:endParaRPr lang="ru-RU" sz="2000" b="1" dirty="0" smtClean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http://edu.tatar.ru</a:t>
            </a:r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50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27584" y="76294"/>
            <a:ext cx="7985884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Учебно-тренировочные сборы, турниры на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базе </a:t>
            </a:r>
            <a:endParaRPr lang="ru-RU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оздоровительно-образовательного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комплекса «</a:t>
            </a:r>
            <a:r>
              <a:rPr lang="ru-RU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Дуслык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»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864259"/>
              </p:ext>
            </p:extLst>
          </p:nvPr>
        </p:nvGraphicFramePr>
        <p:xfrm>
          <a:off x="323528" y="771550"/>
          <a:ext cx="8424936" cy="3600400"/>
        </p:xfrm>
        <a:graphic>
          <a:graphicData uri="http://schemas.openxmlformats.org/drawingml/2006/table">
            <a:tbl>
              <a:tblPr firstRow="1" bandRow="1"/>
              <a:tblGrid>
                <a:gridCol w="2808312"/>
                <a:gridCol w="3204047"/>
                <a:gridCol w="2412577"/>
              </a:tblGrid>
              <a:tr h="4958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</a:tr>
              <a:tr h="188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12-13 октября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"Что? Где? Когда?" по географии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69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14-18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английскому языку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858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14-18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русскому языку и литературе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48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14-18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истории и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19-20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юных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биологов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21-27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географии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21-27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экологии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7-8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21-27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экономике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21-27 октября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английскому языку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октября-1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иностранным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языкам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октября-1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английскому языку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4-7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3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октября-3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праву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2772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октября-3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физической культуре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2044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ТЮИ (турнир юных  историков)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2033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5-11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Уральский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юных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математиков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2023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13-17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19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27584" y="76294"/>
            <a:ext cx="7985884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Учебно-тренировочные сборы, турниры на базе </a:t>
            </a: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оздоровительно-образовательного комплекса «</a:t>
            </a:r>
            <a:r>
              <a:rPr lang="ru-RU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Дуслык</a:t>
            </a: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»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837054"/>
              </p:ext>
            </p:extLst>
          </p:nvPr>
        </p:nvGraphicFramePr>
        <p:xfrm>
          <a:off x="323528" y="714019"/>
          <a:ext cx="8424936" cy="3657932"/>
        </p:xfrm>
        <a:graphic>
          <a:graphicData uri="http://schemas.openxmlformats.org/drawingml/2006/table">
            <a:tbl>
              <a:tblPr firstRow="1" bandRow="1"/>
              <a:tblGrid>
                <a:gridCol w="2808312"/>
                <a:gridCol w="3204047"/>
                <a:gridCol w="2412577"/>
              </a:tblGrid>
              <a:tr h="4958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</a:tr>
              <a:tr h="802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13-17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МХК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947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13-17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иностранным</a:t>
                      </a:r>
                      <a:r>
                        <a:rPr lang="ru-RU" sz="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языкам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88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13-17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русскому языку и литературе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37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18-22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биологии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720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18-22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русскому языку и литературе для национальных школ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864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23-24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юных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химиков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00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ноября-1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физике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434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ноября-1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экологии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579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26-28 ноября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Лингво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-страноведческий турнир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7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ноября -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юных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географов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86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2-8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английскому языку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013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2-5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татарской литературе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158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6-9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татарскому языку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82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3-6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Правовой турнир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72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9-14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биологии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87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9-14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русскому языку и литературе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017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9-14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восточным языкам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44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16-20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химии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58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16-20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астрономии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217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16-22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физической культуре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1440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16-22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1440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16-22 декабря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географии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720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23-28 декабря </a:t>
                      </a:r>
                    </a:p>
                  </a:txBody>
                  <a:tcPr marL="7620" marR="7620" marT="762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УТС по математике</a:t>
                      </a:r>
                    </a:p>
                  </a:txBody>
                  <a:tcPr marL="7620" marR="7620" marT="762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 </a:t>
                      </a:r>
                    </a:p>
                  </a:txBody>
                  <a:tcPr marL="7620" marR="7620" marT="762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54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95486"/>
            <a:ext cx="7985884" cy="34624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Республиканские турниры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27534"/>
            <a:ext cx="3255080" cy="2176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003798"/>
            <a:ext cx="3253237" cy="1764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4788024" y="915566"/>
            <a:ext cx="3744416" cy="302390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Турниры юных: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иологов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еографов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Химиков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Историков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Естествоиспытателей</a:t>
            </a:r>
            <a:endParaRPr lang="ru-RU" sz="24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Лингво-страноведов</a:t>
            </a:r>
            <a:endParaRPr lang="ru-RU" sz="24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Правоведов 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31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1600" y="51470"/>
            <a:ext cx="7416825" cy="517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Площадки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проведения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республиканских олимпиад и конкурсов</a:t>
            </a:r>
            <a:endParaRPr lang="ru-RU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044960"/>
              </p:ext>
            </p:extLst>
          </p:nvPr>
        </p:nvGraphicFramePr>
        <p:xfrm>
          <a:off x="1115616" y="483518"/>
          <a:ext cx="7128792" cy="430283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42507"/>
                <a:gridCol w="5886285"/>
              </a:tblGrid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Казань, ГАОУ РОЦ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ГАОУ "Республиканский олимпиадный центр", г. Казань, ул. Социалистическая, д. 5 (ст. метро Авиастроительная)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Казань, СОШ 184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"Школа № 184", г. Казань, ул. А.Курынова, д. 11а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Казань, СОШ 171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 МБОУ "Школа № 171", г. Казань, ул. Вагапова, д. 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Азнакаевский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"СОШ № 9 г. Азнакаево", МБОУ "СОШ № 7 г. Азнакаево, МБОУ "Гимназия г. Азнакаево, МБОУ "СОШ № 3 </a:t>
                      </a:r>
                      <a:r>
                        <a:rPr lang="ru-RU" sz="800" u="none" strike="noStrike" dirty="0" err="1">
                          <a:effectLst/>
                        </a:rPr>
                        <a:t>пгт</a:t>
                      </a:r>
                      <a:r>
                        <a:rPr lang="ru-RU" sz="800" u="none" strike="noStrike" dirty="0">
                          <a:effectLst/>
                        </a:rPr>
                        <a:t>. Актюбинский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Актанышский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Образовательный центр "</a:t>
                      </a:r>
                      <a:r>
                        <a:rPr lang="ru-RU" sz="800" u="none" strike="noStrike" dirty="0" err="1">
                          <a:effectLst/>
                        </a:rPr>
                        <a:t>Буляк</a:t>
                      </a:r>
                      <a:r>
                        <a:rPr lang="ru-RU" sz="800" u="none" strike="noStrike" dirty="0">
                          <a:effectLst/>
                        </a:rPr>
                        <a:t>", </a:t>
                      </a:r>
                      <a:r>
                        <a:rPr lang="ru-RU" sz="800" u="none" strike="noStrike" dirty="0" err="1">
                          <a:effectLst/>
                        </a:rPr>
                        <a:t>Актанышский</a:t>
                      </a:r>
                      <a:r>
                        <a:rPr lang="ru-RU" sz="800" u="none" strike="noStrike" dirty="0">
                          <a:effectLst/>
                        </a:rPr>
                        <a:t> район, с. </a:t>
                      </a:r>
                      <a:r>
                        <a:rPr lang="ru-RU" sz="800" u="none" strike="noStrike" dirty="0" err="1">
                          <a:effectLst/>
                        </a:rPr>
                        <a:t>Актаныш</a:t>
                      </a:r>
                      <a:r>
                        <a:rPr lang="ru-RU" sz="800" u="none" strike="noStrike" dirty="0">
                          <a:effectLst/>
                        </a:rPr>
                        <a:t>, ул. Лагерная, д. 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smtClean="0">
                          <a:effectLst/>
                        </a:rPr>
                        <a:t>Алексеевский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"Алексеевская СОШ № 2", Алексеевский район, </a:t>
                      </a:r>
                      <a:r>
                        <a:rPr lang="ru-RU" sz="800" u="none" strike="noStrike" dirty="0" err="1">
                          <a:effectLst/>
                        </a:rPr>
                        <a:t>пгт</a:t>
                      </a:r>
                      <a:r>
                        <a:rPr lang="ru-RU" sz="800" u="none" strike="noStrike" dirty="0">
                          <a:effectLst/>
                        </a:rPr>
                        <a:t>. Алексеевское, ул. Гоголя, д. 24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Алькееевский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"Базарно-</a:t>
                      </a:r>
                      <a:r>
                        <a:rPr lang="ru-RU" sz="800" u="none" strike="noStrike" dirty="0" err="1">
                          <a:effectLst/>
                        </a:rPr>
                        <a:t>Матакская</a:t>
                      </a:r>
                      <a:r>
                        <a:rPr lang="ru-RU" sz="800" u="none" strike="noStrike" dirty="0">
                          <a:effectLst/>
                        </a:rPr>
                        <a:t> СОШ", </a:t>
                      </a:r>
                      <a:r>
                        <a:rPr lang="ru-RU" sz="800" u="none" strike="noStrike" dirty="0" err="1">
                          <a:effectLst/>
                        </a:rPr>
                        <a:t>Алькеевский</a:t>
                      </a:r>
                      <a:r>
                        <a:rPr lang="ru-RU" sz="800" u="none" strike="noStrike" dirty="0">
                          <a:effectLst/>
                        </a:rPr>
                        <a:t> район, с. Базарные Матаки, ул. Школьная, д. 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Альметьевский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"СОШ № 25 им. 70-летия нефти Татарстана", г. Альметьевск, ул. Шевченко, д. 174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smtClean="0">
                          <a:effectLst/>
                        </a:rPr>
                        <a:t>Арский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"Арская СОШ № 6", г. Арск, ул. 90 лет ТАССР, д. 42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Бугульминский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"СОШ № 9", Бугульма, ул. Красноармейская, д. 39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Буинский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"Гимназия № 5", г. Буинск, ул. </a:t>
                      </a:r>
                      <a:r>
                        <a:rPr lang="ru-RU" sz="800" u="none" strike="noStrike" dirty="0" err="1">
                          <a:effectLst/>
                        </a:rPr>
                        <a:t>Г.Исхаки</a:t>
                      </a:r>
                      <a:r>
                        <a:rPr lang="ru-RU" sz="800" u="none" strike="noStrike" dirty="0">
                          <a:effectLst/>
                        </a:rPr>
                        <a:t>, д. 29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Буинский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"Лицей № 2", г. Буинск, ул. Ефремова, д. 148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smtClean="0">
                          <a:effectLst/>
                        </a:rPr>
                        <a:t>Высокогорский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"Высокогорская СОШ №1", пос. жд. ст. Высокая Гора, ул. Гагарина, д. 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Дрожжановский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"Алешкин-</a:t>
                      </a:r>
                      <a:r>
                        <a:rPr lang="ru-RU" sz="800" u="none" strike="noStrike" dirty="0" err="1">
                          <a:effectLst/>
                        </a:rPr>
                        <a:t>Саплыкская</a:t>
                      </a:r>
                      <a:r>
                        <a:rPr lang="ru-RU" sz="800" u="none" strike="noStrike" dirty="0">
                          <a:effectLst/>
                        </a:rPr>
                        <a:t> СОШ", </a:t>
                      </a:r>
                      <a:r>
                        <a:rPr lang="ru-RU" sz="800" u="none" strike="noStrike" dirty="0" err="1">
                          <a:effectLst/>
                        </a:rPr>
                        <a:t>Дрожжановский</a:t>
                      </a:r>
                      <a:r>
                        <a:rPr lang="ru-RU" sz="800" u="none" strike="noStrike" dirty="0">
                          <a:effectLst/>
                        </a:rPr>
                        <a:t> район, д. Татарский </a:t>
                      </a:r>
                      <a:r>
                        <a:rPr lang="ru-RU" sz="800" u="none" strike="noStrike" dirty="0" err="1">
                          <a:effectLst/>
                        </a:rPr>
                        <a:t>Саплык</a:t>
                      </a:r>
                      <a:r>
                        <a:rPr lang="ru-RU" sz="800" u="none" strike="noStrike" dirty="0">
                          <a:effectLst/>
                        </a:rPr>
                        <a:t>, ул. Школьная, здание 2б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Елабужский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"СОШ №8", г. Елабуга, проспект Мира, д. 59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Заинский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"ЗСОШ № 7 с УИОП", г. Заинск, ул. Ленина, д. 25А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Зеленодольский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"Гимназия № 3 ЗМР РТ", г. Зеленодольск, ул. Космонавтов, д. 13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Верхнеуслонский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ГАОУ "Школа Иннополис"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smtClean="0">
                          <a:effectLst/>
                        </a:rPr>
                        <a:t>Камско-</a:t>
                      </a:r>
                      <a:r>
                        <a:rPr lang="ru-RU" sz="800" b="1" u="none" strike="noStrike" baseline="0" dirty="0" err="1" smtClean="0">
                          <a:effectLst/>
                        </a:rPr>
                        <a:t>Устьинский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Затонская</a:t>
                      </a:r>
                      <a:r>
                        <a:rPr lang="ru-RU" sz="800" u="none" strike="noStrike" dirty="0">
                          <a:effectLst/>
                        </a:rPr>
                        <a:t> СОШ им. </a:t>
                      </a:r>
                      <a:r>
                        <a:rPr lang="ru-RU" sz="800" u="none" strike="noStrike" dirty="0" err="1">
                          <a:effectLst/>
                        </a:rPr>
                        <a:t>В.П.Муравьева</a:t>
                      </a:r>
                      <a:r>
                        <a:rPr lang="ru-RU" sz="800" u="none" strike="noStrike" dirty="0">
                          <a:effectLst/>
                        </a:rPr>
                        <a:t>", Камско-</a:t>
                      </a:r>
                      <a:r>
                        <a:rPr lang="ru-RU" sz="800" u="none" strike="noStrike" dirty="0" err="1">
                          <a:effectLst/>
                        </a:rPr>
                        <a:t>Устьинский</a:t>
                      </a:r>
                      <a:r>
                        <a:rPr lang="ru-RU" sz="800" u="none" strike="noStrike" dirty="0">
                          <a:effectLst/>
                        </a:rPr>
                        <a:t> район, </a:t>
                      </a:r>
                      <a:r>
                        <a:rPr lang="ru-RU" sz="800" u="none" strike="noStrike" dirty="0" err="1">
                          <a:effectLst/>
                        </a:rPr>
                        <a:t>п.г.т</a:t>
                      </a:r>
                      <a:r>
                        <a:rPr lang="ru-RU" sz="800" u="none" strike="noStrike" dirty="0">
                          <a:effectLst/>
                        </a:rPr>
                        <a:t>. Куйбышевский Затон, ул. Гагарина, д. 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Кукморский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"Гимназия № 1 имени Ч.Т.Айтматова", Кукморский район, п.г.т. Кукмор, ул. М.Джалиля, д. 35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Лаишевский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"Сокуровская СОШ им. Г.Р.Державина", Лаишевский район, с. Сокуры, ул. Державина, д. 2а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Лениногорский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МБДОУ "Детский сад  № 14  "Родничок", г. Лениногорск, ул. Шашина, д. 65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smtClean="0">
                          <a:effectLst/>
                        </a:rPr>
                        <a:t>Менделеевский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"СОШ №1, г. Менделеевск, ул. </a:t>
                      </a:r>
                      <a:r>
                        <a:rPr lang="ru-RU" sz="800" u="none" strike="noStrike" dirty="0" err="1">
                          <a:effectLst/>
                        </a:rPr>
                        <a:t>Бурмистрова</a:t>
                      </a:r>
                      <a:r>
                        <a:rPr lang="ru-RU" sz="800" u="none" strike="noStrike" dirty="0">
                          <a:effectLst/>
                        </a:rPr>
                        <a:t>, д. 17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Набережные Челны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МАОУ "СОШ № 50 с УИОП", ул. Шамиля Усманова, д. 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smtClean="0">
                          <a:effectLst/>
                        </a:rPr>
                        <a:t>Нижнекамский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ГАПОУ "Нижнекамский педагогический колледж", г. Нижнекамск, ул. Тукая, д. 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Новошешминский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Новошешминская</a:t>
                      </a:r>
                      <a:r>
                        <a:rPr lang="ru-RU" sz="800" u="none" strike="noStrike" dirty="0">
                          <a:effectLst/>
                        </a:rPr>
                        <a:t> гимназия", </a:t>
                      </a:r>
                      <a:r>
                        <a:rPr lang="ru-RU" sz="800" u="none" strike="noStrike" dirty="0" err="1">
                          <a:effectLst/>
                        </a:rPr>
                        <a:t>Новошешминский</a:t>
                      </a:r>
                      <a:r>
                        <a:rPr lang="ru-RU" sz="800" u="none" strike="noStrike" dirty="0">
                          <a:effectLst/>
                        </a:rPr>
                        <a:t> район, с. Новошешминск, ул. Заливная, д. 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Нурлатский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МАОУ "СОШ № 1", г. Нурлат, ул. </a:t>
                      </a:r>
                      <a:r>
                        <a:rPr lang="ru-RU" sz="800" u="none" strike="noStrike" dirty="0" err="1">
                          <a:effectLst/>
                        </a:rPr>
                        <a:t>Гиматдинова</a:t>
                      </a:r>
                      <a:r>
                        <a:rPr lang="ru-RU" sz="800" u="none" strike="noStrike" dirty="0">
                          <a:effectLst/>
                        </a:rPr>
                        <a:t>, д. 83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Пестречинский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Пестречинская</a:t>
                      </a:r>
                      <a:r>
                        <a:rPr lang="ru-RU" sz="800" u="none" strike="noStrike" dirty="0">
                          <a:effectLst/>
                        </a:rPr>
                        <a:t> СОШ № 2", </a:t>
                      </a:r>
                      <a:r>
                        <a:rPr lang="ru-RU" sz="800" u="none" strike="noStrike" dirty="0" err="1">
                          <a:effectLst/>
                        </a:rPr>
                        <a:t>Пестречинский</a:t>
                      </a:r>
                      <a:r>
                        <a:rPr lang="ru-RU" sz="800" u="none" strike="noStrike" dirty="0">
                          <a:effectLst/>
                        </a:rPr>
                        <a:t> район, с. </a:t>
                      </a:r>
                      <a:r>
                        <a:rPr lang="ru-RU" sz="800" u="none" strike="noStrike" dirty="0" err="1">
                          <a:effectLst/>
                        </a:rPr>
                        <a:t>Пестрецы</a:t>
                      </a:r>
                      <a:r>
                        <a:rPr lang="ru-RU" sz="800" u="none" strike="noStrike" dirty="0">
                          <a:effectLst/>
                        </a:rPr>
                        <a:t>, ул. Казанская, д. 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Спасский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"Болгарская СОШ № 2", Спасский район, г. Болгар, ул. Советская, д. 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Тетюшский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Тетюшская</a:t>
                      </a:r>
                      <a:r>
                        <a:rPr lang="ru-RU" sz="800" u="none" strike="noStrike" dirty="0">
                          <a:effectLst/>
                        </a:rPr>
                        <a:t> СОШ № 1 им. Ханжина П.С.", г. Тетюши, ул. Ленина, д. 94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Тюлячинский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Тюлячинская</a:t>
                      </a:r>
                      <a:r>
                        <a:rPr lang="ru-RU" sz="800" u="none" strike="noStrike" dirty="0">
                          <a:effectLst/>
                        </a:rPr>
                        <a:t> СОШ", </a:t>
                      </a:r>
                      <a:r>
                        <a:rPr lang="ru-RU" sz="800" u="none" strike="noStrike" dirty="0" err="1">
                          <a:effectLst/>
                        </a:rPr>
                        <a:t>Тюлячинский</a:t>
                      </a:r>
                      <a:r>
                        <a:rPr lang="ru-RU" sz="800" u="none" strike="noStrike" dirty="0">
                          <a:effectLst/>
                        </a:rPr>
                        <a:t> район, с. Тюлячи, ул. Школьная, д. 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Черемшанский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Черемшанский</a:t>
                      </a:r>
                      <a:r>
                        <a:rPr lang="ru-RU" sz="800" u="none" strike="noStrike" dirty="0">
                          <a:effectLst/>
                        </a:rPr>
                        <a:t> лицей", </a:t>
                      </a:r>
                      <a:r>
                        <a:rPr lang="ru-RU" sz="800" u="none" strike="noStrike" dirty="0" err="1">
                          <a:effectLst/>
                        </a:rPr>
                        <a:t>Черемшанский</a:t>
                      </a:r>
                      <a:r>
                        <a:rPr lang="ru-RU" sz="800" u="none" strike="noStrike" dirty="0">
                          <a:effectLst/>
                        </a:rPr>
                        <a:t> район, с. Черемшан, ул. </a:t>
                      </a:r>
                      <a:r>
                        <a:rPr lang="ru-RU" sz="800" u="none" strike="noStrike" dirty="0" err="1">
                          <a:effectLst/>
                        </a:rPr>
                        <a:t>Шешминская</a:t>
                      </a:r>
                      <a:r>
                        <a:rPr lang="ru-RU" sz="800" u="none" strike="noStrike" dirty="0">
                          <a:effectLst/>
                        </a:rPr>
                        <a:t>, д. 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 err="1" smtClean="0">
                          <a:effectLst/>
                        </a:rPr>
                        <a:t>Чистопольский</a:t>
                      </a:r>
                      <a:r>
                        <a:rPr lang="ru-RU" sz="800" b="1" u="none" strike="noStrike" dirty="0" smtClean="0">
                          <a:effectLst/>
                        </a:rPr>
                        <a:t>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МБУ ДО "Дворец творчества детей и молодежи", г. Чистополь, ул. </a:t>
                      </a:r>
                      <a:r>
                        <a:rPr lang="ru-RU" sz="800" u="none" strike="noStrike" dirty="0" err="1">
                          <a:effectLst/>
                        </a:rPr>
                        <a:t>Нариманова</a:t>
                      </a:r>
                      <a:r>
                        <a:rPr lang="ru-RU" sz="800" u="none" strike="noStrike" dirty="0">
                          <a:effectLst/>
                        </a:rPr>
                        <a:t>,  д. 61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  <a:tr h="11341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Ютазинский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МБОУ "</a:t>
                      </a:r>
                      <a:r>
                        <a:rPr lang="ru-RU" sz="800" u="none" strike="noStrike" dirty="0" err="1">
                          <a:effectLst/>
                        </a:rPr>
                        <a:t>Уруссинская</a:t>
                      </a:r>
                      <a:r>
                        <a:rPr lang="ru-RU" sz="800" u="none" strike="noStrike" dirty="0">
                          <a:effectLst/>
                        </a:rPr>
                        <a:t> гимназия", </a:t>
                      </a:r>
                      <a:r>
                        <a:rPr lang="ru-RU" sz="800" u="none" strike="noStrike" dirty="0" err="1">
                          <a:effectLst/>
                        </a:rPr>
                        <a:t>Ютазинский</a:t>
                      </a:r>
                      <a:r>
                        <a:rPr lang="ru-RU" sz="800" u="none" strike="noStrike" dirty="0">
                          <a:effectLst/>
                        </a:rPr>
                        <a:t> район, </a:t>
                      </a:r>
                      <a:r>
                        <a:rPr lang="ru-RU" sz="800" u="none" strike="noStrike" dirty="0" err="1">
                          <a:effectLst/>
                        </a:rPr>
                        <a:t>п.г.т</a:t>
                      </a:r>
                      <a:r>
                        <a:rPr lang="ru-RU" sz="800" u="none" strike="noStrike" dirty="0">
                          <a:effectLst/>
                        </a:rPr>
                        <a:t>. Уруссу, ул. </a:t>
                      </a:r>
                      <a:r>
                        <a:rPr lang="ru-RU" sz="800" u="none" strike="noStrike" dirty="0" err="1">
                          <a:effectLst/>
                        </a:rPr>
                        <a:t>Фаниса</a:t>
                      </a:r>
                      <a:r>
                        <a:rPr lang="ru-RU" sz="800" u="none" strike="noStrike" dirty="0">
                          <a:effectLst/>
                        </a:rPr>
                        <a:t> Каримова, д. 16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2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1824</Words>
  <Application>Microsoft Office PowerPoint</Application>
  <PresentationFormat>Экран (16:9)</PresentationFormat>
  <Paragraphs>342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user2</cp:lastModifiedBy>
  <cp:revision>142</cp:revision>
  <dcterms:created xsi:type="dcterms:W3CDTF">2018-05-24T13:38:21Z</dcterms:created>
  <dcterms:modified xsi:type="dcterms:W3CDTF">2019-09-29T17:36:24Z</dcterms:modified>
</cp:coreProperties>
</file>